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Lst>
  <p:sldSz type="screen16x9" cy="6858000" cx="12192000"/>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8013" autoAdjust="0"/>
    <p:restoredTop sz="94660"/>
  </p:normalViewPr>
  <p:slideViewPr>
    <p:cSldViewPr snapToGrid="0">
      <p:cViewPr varScale="1">
        <p:scale>
          <a:sx n="89" d="100"/>
          <a:sy n="89" d="100"/>
        </p:scale>
        <p:origin x="68" y="296"/>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tableStyles" Target="tableStyles.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41" name=""/>
        <p:cNvGrpSpPr/>
        <p:nvPr/>
      </p:nvGrpSpPr>
      <p:grpSpPr>
        <a:xfrm>
          <a:off x="0" y="0"/>
          <a:ext cx="0" cy="0"/>
          <a:chOff x="0" y="0"/>
          <a:chExt cx="0" cy="0"/>
        </a:xfrm>
      </p:grpSpPr>
      <p:sp>
        <p:nvSpPr>
          <p:cNvPr id="1048650"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651"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652"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653"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54"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655"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5" name=""/>
        <p:cNvGrpSpPr/>
        <p:nvPr/>
      </p:nvGrpSpPr>
      <p:grpSpPr>
        <a:xfrm>
          <a:off x="0" y="0"/>
          <a:ext cx="0" cy="0"/>
          <a:chOff x="0" y="0"/>
          <a:chExt cx="0" cy="0"/>
        </a:xfrm>
      </p:grpSpPr>
      <p:sp>
        <p:nvSpPr>
          <p:cNvPr id="1048589"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1048590" name="Subtitle 2"/>
          <p:cNvSpPr>
            <a:spLocks noGrp="1"/>
          </p:cNvSpPr>
          <p:nvPr>
            <p:ph type="subTitle" idx="1"/>
          </p:nvPr>
        </p:nvSpPr>
        <p:spPr>
          <a:xfrm>
            <a:off x="1524000" y="3602038"/>
            <a:ext cx="9144000" cy="1655762"/>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endParaRPr lang="en-IN"/>
          </a:p>
        </p:txBody>
      </p:sp>
      <p:sp>
        <p:nvSpPr>
          <p:cNvPr id="1048591"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592" name="Footer Placeholder 4"/>
          <p:cNvSpPr>
            <a:spLocks noGrp="1"/>
          </p:cNvSpPr>
          <p:nvPr>
            <p:ph type="ftr" sz="quarter" idx="11"/>
          </p:nvPr>
        </p:nvSpPr>
        <p:spPr/>
        <p:txBody>
          <a:bodyPr/>
          <a:p>
            <a:endParaRPr lang="en-IN"/>
          </a:p>
        </p:txBody>
      </p:sp>
      <p:sp>
        <p:nvSpPr>
          <p:cNvPr id="1048593"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36" name=""/>
        <p:cNvGrpSpPr/>
        <p:nvPr/>
      </p:nvGrpSpPr>
      <p:grpSpPr>
        <a:xfrm>
          <a:off x="0" y="0"/>
          <a:ext cx="0" cy="0"/>
          <a:chOff x="0" y="0"/>
          <a:chExt cx="0" cy="0"/>
        </a:xfrm>
      </p:grpSpPr>
      <p:sp>
        <p:nvSpPr>
          <p:cNvPr id="1048620" name="Title 1"/>
          <p:cNvSpPr>
            <a:spLocks noGrp="1"/>
          </p:cNvSpPr>
          <p:nvPr>
            <p:ph type="title"/>
          </p:nvPr>
        </p:nvSpPr>
        <p:spPr/>
        <p:txBody>
          <a:bodyPr/>
          <a:p>
            <a:r>
              <a:rPr lang="en-US"/>
              <a:t>Click to edit Master title style</a:t>
            </a:r>
            <a:endParaRPr lang="en-IN"/>
          </a:p>
        </p:txBody>
      </p:sp>
      <p:sp>
        <p:nvSpPr>
          <p:cNvPr id="1048621"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22"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23" name="Footer Placeholder 4"/>
          <p:cNvSpPr>
            <a:spLocks noGrp="1"/>
          </p:cNvSpPr>
          <p:nvPr>
            <p:ph type="ftr" sz="quarter" idx="11"/>
          </p:nvPr>
        </p:nvSpPr>
        <p:spPr/>
        <p:txBody>
          <a:bodyPr/>
          <a:p>
            <a:endParaRPr lang="en-IN"/>
          </a:p>
        </p:txBody>
      </p:sp>
      <p:sp>
        <p:nvSpPr>
          <p:cNvPr id="1048624"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33" name=""/>
        <p:cNvGrpSpPr/>
        <p:nvPr/>
      </p:nvGrpSpPr>
      <p:grpSpPr>
        <a:xfrm>
          <a:off x="0" y="0"/>
          <a:ext cx="0" cy="0"/>
          <a:chOff x="0" y="0"/>
          <a:chExt cx="0" cy="0"/>
        </a:xfrm>
      </p:grpSpPr>
      <p:sp>
        <p:nvSpPr>
          <p:cNvPr id="1048604" name="Vertical Title 1"/>
          <p:cNvSpPr>
            <a:spLocks noGrp="1"/>
          </p:cNvSpPr>
          <p:nvPr>
            <p:ph type="title" orient="vert"/>
          </p:nvPr>
        </p:nvSpPr>
        <p:spPr>
          <a:xfrm>
            <a:off x="8724900" y="365125"/>
            <a:ext cx="2628900" cy="5811838"/>
          </a:xfrm>
        </p:spPr>
        <p:txBody>
          <a:bodyPr vert="eaVert"/>
          <a:p>
            <a:r>
              <a:rPr lang="en-US"/>
              <a:t>Click to edit Master title style</a:t>
            </a:r>
            <a:endParaRPr lang="en-IN"/>
          </a:p>
        </p:txBody>
      </p:sp>
      <p:sp>
        <p:nvSpPr>
          <p:cNvPr id="1048605" name="Vertical Text Placeholder 2"/>
          <p:cNvSpPr>
            <a:spLocks noGrp="1"/>
          </p:cNvSpPr>
          <p:nvPr>
            <p:ph type="body" orient="vert" idx="1"/>
          </p:nvPr>
        </p:nvSpPr>
        <p:spPr>
          <a:xfrm>
            <a:off x="838200" y="365125"/>
            <a:ext cx="7734300" cy="5811838"/>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06"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07" name="Footer Placeholder 4"/>
          <p:cNvSpPr>
            <a:spLocks noGrp="1"/>
          </p:cNvSpPr>
          <p:nvPr>
            <p:ph type="ftr" sz="quarter" idx="11"/>
          </p:nvPr>
        </p:nvSpPr>
        <p:spPr/>
        <p:txBody>
          <a:bodyPr/>
          <a:p>
            <a:endParaRPr lang="en-IN"/>
          </a:p>
        </p:txBody>
      </p:sp>
      <p:sp>
        <p:nvSpPr>
          <p:cNvPr id="1048608"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34" name=""/>
        <p:cNvGrpSpPr/>
        <p:nvPr/>
      </p:nvGrpSpPr>
      <p:grpSpPr>
        <a:xfrm>
          <a:off x="0" y="0"/>
          <a:ext cx="0" cy="0"/>
          <a:chOff x="0" y="0"/>
          <a:chExt cx="0" cy="0"/>
        </a:xfrm>
      </p:grpSpPr>
      <p:sp>
        <p:nvSpPr>
          <p:cNvPr id="1048609" name="Title 1"/>
          <p:cNvSpPr>
            <a:spLocks noGrp="1"/>
          </p:cNvSpPr>
          <p:nvPr>
            <p:ph type="title"/>
          </p:nvPr>
        </p:nvSpPr>
        <p:spPr/>
        <p:txBody>
          <a:bodyPr/>
          <a:p>
            <a:r>
              <a:rPr lang="en-US"/>
              <a:t>Click to edit Master title style</a:t>
            </a:r>
            <a:endParaRPr lang="en-IN"/>
          </a:p>
        </p:txBody>
      </p:sp>
      <p:sp>
        <p:nvSpPr>
          <p:cNvPr id="1048610"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11"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12" name="Footer Placeholder 4"/>
          <p:cNvSpPr>
            <a:spLocks noGrp="1"/>
          </p:cNvSpPr>
          <p:nvPr>
            <p:ph type="ftr" sz="quarter" idx="11"/>
          </p:nvPr>
        </p:nvSpPr>
        <p:spPr/>
        <p:txBody>
          <a:bodyPr/>
          <a:p>
            <a:endParaRPr lang="en-IN"/>
          </a:p>
        </p:txBody>
      </p:sp>
      <p:sp>
        <p:nvSpPr>
          <p:cNvPr id="1048613"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37" name=""/>
        <p:cNvGrpSpPr/>
        <p:nvPr/>
      </p:nvGrpSpPr>
      <p:grpSpPr>
        <a:xfrm>
          <a:off x="0" y="0"/>
          <a:ext cx="0" cy="0"/>
          <a:chOff x="0" y="0"/>
          <a:chExt cx="0" cy="0"/>
        </a:xfrm>
      </p:grpSpPr>
      <p:sp>
        <p:nvSpPr>
          <p:cNvPr id="1048625"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1048626" name="Text Placeholder 2"/>
          <p:cNvSpPr>
            <a:spLocks noGrp="1"/>
          </p:cNvSpPr>
          <p:nvPr>
            <p:ph type="body" idx="1"/>
          </p:nvPr>
        </p:nvSpPr>
        <p:spPr>
          <a:xfrm>
            <a:off x="831850" y="4589463"/>
            <a:ext cx="10515600" cy="1500187"/>
          </a:xfrm>
        </p:spPr>
        <p:txBody>
          <a:bodyPr/>
          <a:lstStyle>
            <a:lvl1pPr indent="0" marL="0">
              <a:buNone/>
              <a:defRPr sz="2400">
                <a:solidFill>
                  <a:schemeClr val="tx1">
                    <a:tint val="75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lang="en-US"/>
              <a:t>Click to edit Master text styles</a:t>
            </a:r>
          </a:p>
        </p:txBody>
      </p:sp>
      <p:sp>
        <p:nvSpPr>
          <p:cNvPr id="1048627" name="Date Placeholder 3"/>
          <p:cNvSpPr>
            <a:spLocks noGrp="1"/>
          </p:cNvSpPr>
          <p:nvPr>
            <p:ph type="dt" sz="half" idx="10"/>
          </p:nvPr>
        </p:nvSpPr>
        <p:spPr/>
        <p:txBody>
          <a:bodyPr/>
          <a:p>
            <a:fld id="{866952FB-6A0F-48BE-83D7-550F873281DF}" type="datetimeFigureOut">
              <a:rPr lang="en-IN" smtClean="0"/>
              <a:t>29-09-2023</a:t>
            </a:fld>
            <a:endParaRPr lang="en-IN"/>
          </a:p>
        </p:txBody>
      </p:sp>
      <p:sp>
        <p:nvSpPr>
          <p:cNvPr id="1048628" name="Footer Placeholder 4"/>
          <p:cNvSpPr>
            <a:spLocks noGrp="1"/>
          </p:cNvSpPr>
          <p:nvPr>
            <p:ph type="ftr" sz="quarter" idx="11"/>
          </p:nvPr>
        </p:nvSpPr>
        <p:spPr/>
        <p:txBody>
          <a:bodyPr/>
          <a:p>
            <a:endParaRPr lang="en-IN"/>
          </a:p>
        </p:txBody>
      </p:sp>
      <p:sp>
        <p:nvSpPr>
          <p:cNvPr id="1048629" name="Slide Number Placeholder 5"/>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38" name=""/>
        <p:cNvGrpSpPr/>
        <p:nvPr/>
      </p:nvGrpSpPr>
      <p:grpSpPr>
        <a:xfrm>
          <a:off x="0" y="0"/>
          <a:ext cx="0" cy="0"/>
          <a:chOff x="0" y="0"/>
          <a:chExt cx="0" cy="0"/>
        </a:xfrm>
      </p:grpSpPr>
      <p:sp>
        <p:nvSpPr>
          <p:cNvPr id="1048630" name="Title 1"/>
          <p:cNvSpPr>
            <a:spLocks noGrp="1"/>
          </p:cNvSpPr>
          <p:nvPr>
            <p:ph type="title"/>
          </p:nvPr>
        </p:nvSpPr>
        <p:spPr/>
        <p:txBody>
          <a:bodyPr/>
          <a:p>
            <a:r>
              <a:rPr lang="en-US"/>
              <a:t>Click to edit Master title style</a:t>
            </a:r>
            <a:endParaRPr lang="en-IN"/>
          </a:p>
        </p:txBody>
      </p:sp>
      <p:sp>
        <p:nvSpPr>
          <p:cNvPr id="1048631" name="Content Placeholder 2"/>
          <p:cNvSpPr>
            <a:spLocks noGrp="1"/>
          </p:cNvSpPr>
          <p:nvPr>
            <p:ph sz="half" idx="1"/>
          </p:nvPr>
        </p:nvSpPr>
        <p:spPr>
          <a:xfrm>
            <a:off x="838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2" name="Content Placeholder 3"/>
          <p:cNvSpPr>
            <a:spLocks noGrp="1"/>
          </p:cNvSpPr>
          <p:nvPr>
            <p:ph sz="half" idx="2"/>
          </p:nvPr>
        </p:nvSpPr>
        <p:spPr>
          <a:xfrm>
            <a:off x="6172200" y="1825625"/>
            <a:ext cx="5181600" cy="435133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3"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34" name="Footer Placeholder 5"/>
          <p:cNvSpPr>
            <a:spLocks noGrp="1"/>
          </p:cNvSpPr>
          <p:nvPr>
            <p:ph type="ftr" sz="quarter" idx="11"/>
          </p:nvPr>
        </p:nvSpPr>
        <p:spPr/>
        <p:txBody>
          <a:bodyPr/>
          <a:p>
            <a:endParaRPr lang="en-IN"/>
          </a:p>
        </p:txBody>
      </p:sp>
      <p:sp>
        <p:nvSpPr>
          <p:cNvPr id="1048635"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39" name=""/>
        <p:cNvGrpSpPr/>
        <p:nvPr/>
      </p:nvGrpSpPr>
      <p:grpSpPr>
        <a:xfrm>
          <a:off x="0" y="0"/>
          <a:ext cx="0" cy="0"/>
          <a:chOff x="0" y="0"/>
          <a:chExt cx="0" cy="0"/>
        </a:xfrm>
      </p:grpSpPr>
      <p:sp>
        <p:nvSpPr>
          <p:cNvPr id="1048636" name="Title 1"/>
          <p:cNvSpPr>
            <a:spLocks noGrp="1"/>
          </p:cNvSpPr>
          <p:nvPr>
            <p:ph type="title"/>
          </p:nvPr>
        </p:nvSpPr>
        <p:spPr>
          <a:xfrm>
            <a:off x="839788" y="365125"/>
            <a:ext cx="10515600" cy="1325563"/>
          </a:xfrm>
        </p:spPr>
        <p:txBody>
          <a:bodyPr/>
          <a:p>
            <a:r>
              <a:rPr lang="en-US"/>
              <a:t>Click to edit Master title style</a:t>
            </a:r>
            <a:endParaRPr lang="en-IN"/>
          </a:p>
        </p:txBody>
      </p:sp>
      <p:sp>
        <p:nvSpPr>
          <p:cNvPr id="1048637" name="Text Placeholder 2"/>
          <p:cNvSpPr>
            <a:spLocks noGrp="1"/>
          </p:cNvSpPr>
          <p:nvPr>
            <p:ph type="body" idx="1"/>
          </p:nvPr>
        </p:nvSpPr>
        <p:spPr>
          <a:xfrm>
            <a:off x="839788" y="1681163"/>
            <a:ext cx="5157787"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38" name="Content Placeholder 3"/>
          <p:cNvSpPr>
            <a:spLocks noGrp="1"/>
          </p:cNvSpPr>
          <p:nvPr>
            <p:ph sz="half" idx="2"/>
          </p:nvPr>
        </p:nvSpPr>
        <p:spPr>
          <a:xfrm>
            <a:off x="839788" y="2505075"/>
            <a:ext cx="5157787"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9" name="Text Placeholder 4"/>
          <p:cNvSpPr>
            <a:spLocks noGrp="1"/>
          </p:cNvSpPr>
          <p:nvPr>
            <p:ph type="body" sz="quarter" idx="3"/>
          </p:nvPr>
        </p:nvSpPr>
        <p:spPr>
          <a:xfrm>
            <a:off x="6172200" y="1681163"/>
            <a:ext cx="5183188"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40" name="Content Placeholder 5"/>
          <p:cNvSpPr>
            <a:spLocks noGrp="1"/>
          </p:cNvSpPr>
          <p:nvPr>
            <p:ph sz="quarter" idx="4"/>
          </p:nvPr>
        </p:nvSpPr>
        <p:spPr>
          <a:xfrm>
            <a:off x="6172200" y="2505075"/>
            <a:ext cx="5183188" cy="3684588"/>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1" name="Date Placeholder 6"/>
          <p:cNvSpPr>
            <a:spLocks noGrp="1"/>
          </p:cNvSpPr>
          <p:nvPr>
            <p:ph type="dt" sz="half" idx="10"/>
          </p:nvPr>
        </p:nvSpPr>
        <p:spPr/>
        <p:txBody>
          <a:bodyPr/>
          <a:p>
            <a:fld id="{866952FB-6A0F-48BE-83D7-550F873281DF}" type="datetimeFigureOut">
              <a:rPr lang="en-IN" smtClean="0"/>
              <a:t>29-09-2023</a:t>
            </a:fld>
            <a:endParaRPr lang="en-IN"/>
          </a:p>
        </p:txBody>
      </p:sp>
      <p:sp>
        <p:nvSpPr>
          <p:cNvPr id="1048642" name="Footer Placeholder 7"/>
          <p:cNvSpPr>
            <a:spLocks noGrp="1"/>
          </p:cNvSpPr>
          <p:nvPr>
            <p:ph type="ftr" sz="quarter" idx="11"/>
          </p:nvPr>
        </p:nvSpPr>
        <p:spPr/>
        <p:txBody>
          <a:bodyPr/>
          <a:p>
            <a:endParaRPr lang="en-IN"/>
          </a:p>
        </p:txBody>
      </p:sp>
      <p:sp>
        <p:nvSpPr>
          <p:cNvPr id="1048643" name="Slide Number Placeholder 8"/>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32" name=""/>
        <p:cNvGrpSpPr/>
        <p:nvPr/>
      </p:nvGrpSpPr>
      <p:grpSpPr>
        <a:xfrm>
          <a:off x="0" y="0"/>
          <a:ext cx="0" cy="0"/>
          <a:chOff x="0" y="0"/>
          <a:chExt cx="0" cy="0"/>
        </a:xfrm>
      </p:grpSpPr>
      <p:sp>
        <p:nvSpPr>
          <p:cNvPr id="1048600" name="Title 1"/>
          <p:cNvSpPr>
            <a:spLocks noGrp="1"/>
          </p:cNvSpPr>
          <p:nvPr>
            <p:ph type="title"/>
          </p:nvPr>
        </p:nvSpPr>
        <p:spPr/>
        <p:txBody>
          <a:bodyPr/>
          <a:p>
            <a:r>
              <a:rPr lang="en-US"/>
              <a:t>Click to edit Master title style</a:t>
            </a:r>
            <a:endParaRPr lang="en-IN"/>
          </a:p>
        </p:txBody>
      </p:sp>
      <p:sp>
        <p:nvSpPr>
          <p:cNvPr id="1048601" name="Date Placeholder 2"/>
          <p:cNvSpPr>
            <a:spLocks noGrp="1"/>
          </p:cNvSpPr>
          <p:nvPr>
            <p:ph type="dt" sz="half" idx="10"/>
          </p:nvPr>
        </p:nvSpPr>
        <p:spPr/>
        <p:txBody>
          <a:bodyPr/>
          <a:p>
            <a:fld id="{866952FB-6A0F-48BE-83D7-550F873281DF}" type="datetimeFigureOut">
              <a:rPr lang="en-IN" smtClean="0"/>
              <a:t>29-09-2023</a:t>
            </a:fld>
            <a:endParaRPr lang="en-IN"/>
          </a:p>
        </p:txBody>
      </p:sp>
      <p:sp>
        <p:nvSpPr>
          <p:cNvPr id="1048602" name="Footer Placeholder 3"/>
          <p:cNvSpPr>
            <a:spLocks noGrp="1"/>
          </p:cNvSpPr>
          <p:nvPr>
            <p:ph type="ftr" sz="quarter" idx="11"/>
          </p:nvPr>
        </p:nvSpPr>
        <p:spPr/>
        <p:txBody>
          <a:bodyPr/>
          <a:p>
            <a:endParaRPr lang="en-IN"/>
          </a:p>
        </p:txBody>
      </p:sp>
      <p:sp>
        <p:nvSpPr>
          <p:cNvPr id="1048603" name="Slide Number Placeholder 4"/>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2" name=""/>
        <p:cNvGrpSpPr/>
        <p:nvPr/>
      </p:nvGrpSpPr>
      <p:grpSpPr>
        <a:xfrm>
          <a:off x="0" y="0"/>
          <a:ext cx="0" cy="0"/>
          <a:chOff x="0" y="0"/>
          <a:chExt cx="0" cy="0"/>
        </a:xfrm>
      </p:grpSpPr>
      <p:sp>
        <p:nvSpPr>
          <p:cNvPr id="1048581" name="Date Placeholder 1"/>
          <p:cNvSpPr>
            <a:spLocks noGrp="1"/>
          </p:cNvSpPr>
          <p:nvPr>
            <p:ph type="dt" sz="half" idx="10"/>
          </p:nvPr>
        </p:nvSpPr>
        <p:spPr/>
        <p:txBody>
          <a:bodyPr/>
          <a:p>
            <a:fld id="{866952FB-6A0F-48BE-83D7-550F873281DF}" type="datetimeFigureOut">
              <a:rPr lang="en-IN" smtClean="0"/>
              <a:t>29-09-2023</a:t>
            </a:fld>
            <a:endParaRPr lang="en-IN"/>
          </a:p>
        </p:txBody>
      </p:sp>
      <p:sp>
        <p:nvSpPr>
          <p:cNvPr id="1048582" name="Footer Placeholder 2"/>
          <p:cNvSpPr>
            <a:spLocks noGrp="1"/>
          </p:cNvSpPr>
          <p:nvPr>
            <p:ph type="ftr" sz="quarter" idx="11"/>
          </p:nvPr>
        </p:nvSpPr>
        <p:spPr/>
        <p:txBody>
          <a:bodyPr/>
          <a:p>
            <a:endParaRPr lang="en-IN"/>
          </a:p>
        </p:txBody>
      </p:sp>
      <p:sp>
        <p:nvSpPr>
          <p:cNvPr id="1048583" name="Slide Number Placeholder 3"/>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40" name=""/>
        <p:cNvGrpSpPr/>
        <p:nvPr/>
      </p:nvGrpSpPr>
      <p:grpSpPr>
        <a:xfrm>
          <a:off x="0" y="0"/>
          <a:ext cx="0" cy="0"/>
          <a:chOff x="0" y="0"/>
          <a:chExt cx="0" cy="0"/>
        </a:xfrm>
      </p:grpSpPr>
      <p:sp>
        <p:nvSpPr>
          <p:cNvPr id="1048644"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45"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6"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47"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48" name="Footer Placeholder 5"/>
          <p:cNvSpPr>
            <a:spLocks noGrp="1"/>
          </p:cNvSpPr>
          <p:nvPr>
            <p:ph type="ftr" sz="quarter" idx="11"/>
          </p:nvPr>
        </p:nvSpPr>
        <p:spPr/>
        <p:txBody>
          <a:bodyPr/>
          <a:p>
            <a:endParaRPr lang="en-IN"/>
          </a:p>
        </p:txBody>
      </p:sp>
      <p:sp>
        <p:nvSpPr>
          <p:cNvPr id="1048649"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35" name=""/>
        <p:cNvGrpSpPr/>
        <p:nvPr/>
      </p:nvGrpSpPr>
      <p:grpSpPr>
        <a:xfrm>
          <a:off x="0" y="0"/>
          <a:ext cx="0" cy="0"/>
          <a:chOff x="0" y="0"/>
          <a:chExt cx="0" cy="0"/>
        </a:xfrm>
      </p:grpSpPr>
      <p:sp>
        <p:nvSpPr>
          <p:cNvPr id="1048614"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15" name="Picture Placeholder 2"/>
          <p:cNvSpPr>
            <a:spLocks noGrp="1"/>
          </p:cNvSpPr>
          <p:nvPr>
            <p:ph type="pic" idx="1"/>
          </p:nvPr>
        </p:nvSpPr>
        <p:spPr>
          <a:xfrm>
            <a:off x="5183188" y="987425"/>
            <a:ext cx="6172200" cy="4873625"/>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IN"/>
          </a:p>
        </p:txBody>
      </p:sp>
      <p:sp>
        <p:nvSpPr>
          <p:cNvPr id="1048616" name="Text Placeholder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17" name="Date Placeholder 4"/>
          <p:cNvSpPr>
            <a:spLocks noGrp="1"/>
          </p:cNvSpPr>
          <p:nvPr>
            <p:ph type="dt" sz="half" idx="10"/>
          </p:nvPr>
        </p:nvSpPr>
        <p:spPr/>
        <p:txBody>
          <a:bodyPr/>
          <a:p>
            <a:fld id="{866952FB-6A0F-48BE-83D7-550F873281DF}" type="datetimeFigureOut">
              <a:rPr lang="en-IN" smtClean="0"/>
              <a:t>29-09-2023</a:t>
            </a:fld>
            <a:endParaRPr lang="en-IN"/>
          </a:p>
        </p:txBody>
      </p:sp>
      <p:sp>
        <p:nvSpPr>
          <p:cNvPr id="1048618" name="Footer Placeholder 5"/>
          <p:cNvSpPr>
            <a:spLocks noGrp="1"/>
          </p:cNvSpPr>
          <p:nvPr>
            <p:ph type="ftr" sz="quarter" idx="11"/>
          </p:nvPr>
        </p:nvSpPr>
        <p:spPr/>
        <p:txBody>
          <a:bodyPr/>
          <a:p>
            <a:endParaRPr lang="en-IN"/>
          </a:p>
        </p:txBody>
      </p:sp>
      <p:sp>
        <p:nvSpPr>
          <p:cNvPr id="1048619" name="Slide Number Placeholder 6"/>
          <p:cNvSpPr>
            <a:spLocks noGrp="1"/>
          </p:cNvSpPr>
          <p:nvPr>
            <p:ph type="sldNum" sz="quarter" idx="12"/>
          </p:nvPr>
        </p:nvSpPr>
        <p:spPr/>
        <p:txBody>
          <a:bodyPr/>
          <a:p>
            <a:fld id="{E1AADEAA-B428-43EC-BAD7-E30C926256DA}"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0"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p:spPr>
        <p:txBody>
          <a:bodyPr anchor="ctr" bIns="45720" lIns="91440" rIns="91440" rtlCol="0" tIns="45720" vert="horz">
            <a:normAutofit/>
          </a:bodyPr>
          <a:p>
            <a:r>
              <a:rPr lang="en-US"/>
              <a:t>Click to edit Master title style</a:t>
            </a:r>
            <a:endParaRPr lang="en-IN"/>
          </a:p>
        </p:txBody>
      </p:sp>
      <p:sp>
        <p:nvSpPr>
          <p:cNvPr id="1048577" name="Text Placeholder 2"/>
          <p:cNvSpPr>
            <a:spLocks noGrp="1"/>
          </p:cNvSpPr>
          <p:nvPr>
            <p:ph type="body" idx="1"/>
          </p:nvPr>
        </p:nvSpPr>
        <p:spPr>
          <a:xfrm>
            <a:off x="838200" y="1825625"/>
            <a:ext cx="10515600" cy="4351338"/>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200" y="6356350"/>
            <a:ext cx="2743200" cy="365125"/>
          </a:xfrm>
          <a:prstGeom prst="rect"/>
        </p:spPr>
        <p:txBody>
          <a:bodyPr anchor="ctr" bIns="45720" lIns="91440" rIns="91440" rtlCol="0" tIns="45720" vert="horz"/>
          <a:lstStyle>
            <a:lvl1pPr algn="l">
              <a:defRPr sz="1200">
                <a:solidFill>
                  <a:schemeClr val="tx1">
                    <a:tint val="75000"/>
                  </a:schemeClr>
                </a:solidFill>
              </a:defRPr>
            </a:lvl1pPr>
          </a:lstStyle>
          <a:p>
            <a:fld id="{866952FB-6A0F-48BE-83D7-550F873281DF}" type="datetimeFigureOut">
              <a:rPr lang="en-IN" smtClean="0"/>
              <a:t>29-09-2023</a:t>
            </a:fld>
            <a:endParaRPr lang="en-IN"/>
          </a:p>
        </p:txBody>
      </p:sp>
      <p:sp>
        <p:nvSpPr>
          <p:cNvPr id="1048579" name="Footer Placeholder 4"/>
          <p:cNvSpPr>
            <a:spLocks noGrp="1"/>
          </p:cNvSpPr>
          <p:nvPr>
            <p:ph type="ftr" sz="quarter" idx="3"/>
          </p:nvPr>
        </p:nvSpPr>
        <p:spPr>
          <a:xfrm>
            <a:off x="4038600" y="6356350"/>
            <a:ext cx="41148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IN"/>
          </a:p>
        </p:txBody>
      </p:sp>
      <p:sp>
        <p:nvSpPr>
          <p:cNvPr id="1048580" name="Slide Number Placeholder 5"/>
          <p:cNvSpPr>
            <a:spLocks noGrp="1"/>
          </p:cNvSpPr>
          <p:nvPr>
            <p:ph type="sldNum" sz="quarter" idx="4"/>
          </p:nvPr>
        </p:nvSpPr>
        <p:spPr>
          <a:xfrm>
            <a:off x="8610600" y="6356350"/>
            <a:ext cx="2743200" cy="365125"/>
          </a:xfrm>
          <a:prstGeom prst="rect"/>
        </p:spPr>
        <p:txBody>
          <a:bodyPr anchor="ctr" bIns="45720" lIns="91440" rIns="91440" rtlCol="0" tIns="45720" vert="horz"/>
          <a:lstStyle>
            <a:lvl1pPr algn="r">
              <a:defRPr sz="1200">
                <a:solidFill>
                  <a:schemeClr val="tx1">
                    <a:tint val="75000"/>
                  </a:schemeClr>
                </a:solidFill>
              </a:defRPr>
            </a:lvl1pPr>
          </a:lstStyle>
          <a:p>
            <a:fld id="{E1AADEAA-B428-43EC-BAD7-E30C926256DA}"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3" name=""/>
        <p:cNvGrpSpPr/>
        <p:nvPr/>
      </p:nvGrpSpPr>
      <p:grpSpPr>
        <a:xfrm>
          <a:off x="0" y="0"/>
          <a:ext cx="0" cy="0"/>
          <a:chOff x="0" y="0"/>
          <a:chExt cx="0" cy="0"/>
        </a:xfrm>
      </p:grpSpPr>
      <p:sp>
        <p:nvSpPr>
          <p:cNvPr id="1048584" name="TextBox 1"/>
          <p:cNvSpPr txBox="1"/>
          <p:nvPr/>
        </p:nvSpPr>
        <p:spPr>
          <a:xfrm>
            <a:off x="1485900" y="442913"/>
            <a:ext cx="8679656" cy="1412240"/>
          </a:xfrm>
          <a:prstGeom prst="rect"/>
          <a:noFill/>
        </p:spPr>
        <p:txBody>
          <a:bodyPr rtlCol="0" wrap="square">
            <a:spAutoFit/>
          </a:bodyPr>
          <a:p>
            <a:pPr algn="ctr"/>
            <a:r>
              <a:rPr dirty="0" sz="4400" lang="en-IN">
                <a:latin typeface="Arial Black" panose="020B0A04020102020204" pitchFamily="34" charset="0"/>
              </a:rPr>
              <a:t>TRAFFIC MANAGEMENT USING IOT</a:t>
            </a:r>
          </a:p>
        </p:txBody>
      </p:sp>
      <p:sp>
        <p:nvSpPr>
          <p:cNvPr id="1048585" name="TextBox 2"/>
          <p:cNvSpPr txBox="1"/>
          <p:nvPr/>
        </p:nvSpPr>
        <p:spPr>
          <a:xfrm>
            <a:off x="1976556" y="2109153"/>
            <a:ext cx="9708356" cy="1056640"/>
          </a:xfrm>
          <a:prstGeom prst="rect"/>
          <a:noFill/>
        </p:spPr>
        <p:txBody>
          <a:bodyPr rtlCol="0" wrap="square">
            <a:spAutoFit/>
          </a:bodyPr>
          <a:p>
            <a:r>
              <a:rPr b="1" dirty="0" sz="3200" lang="en-US"/>
              <a:t>T</a:t>
            </a:r>
            <a:r>
              <a:rPr b="1" dirty="0" sz="3200" lang="en-US"/>
              <a:t>E</a:t>
            </a:r>
            <a:r>
              <a:rPr b="1" dirty="0" sz="3200" lang="en-IN"/>
              <a:t>AM </a:t>
            </a:r>
            <a:r>
              <a:rPr b="1" dirty="0" sz="3200" lang="en-US"/>
              <a:t>M</a:t>
            </a:r>
            <a:r>
              <a:rPr b="1" dirty="0" sz="3200" lang="en-US"/>
              <a:t>E</a:t>
            </a:r>
            <a:r>
              <a:rPr b="1" dirty="0" sz="3200" lang="en-US"/>
              <a:t>M</a:t>
            </a:r>
            <a:r>
              <a:rPr b="1" dirty="0" sz="3200" lang="en-US"/>
              <a:t>B</a:t>
            </a:r>
            <a:r>
              <a:rPr b="1" dirty="0" sz="3200" lang="en-US"/>
              <a:t>E</a:t>
            </a:r>
            <a:r>
              <a:rPr b="1" dirty="0" sz="3200" lang="en-US"/>
              <a:t>R</a:t>
            </a:r>
            <a:r>
              <a:rPr b="1" dirty="0" sz="3200" lang="en-US"/>
              <a:t>:</a:t>
            </a:r>
            <a:r>
              <a:rPr b="1" dirty="0" sz="3200" lang="en-US"/>
              <a:t>T</a:t>
            </a:r>
            <a:r>
              <a:rPr b="1" dirty="0" sz="3200" lang="en-US"/>
              <a:t>H</a:t>
            </a:r>
            <a:r>
              <a:rPr b="1" dirty="0" sz="3200" lang="en-US"/>
              <a:t>U</a:t>
            </a:r>
            <a:r>
              <a:rPr b="1" dirty="0" sz="3200" lang="en-US"/>
              <a:t>L</a:t>
            </a:r>
            <a:r>
              <a:rPr b="1" dirty="0" sz="3200" lang="en-US"/>
              <a:t>ASI</a:t>
            </a:r>
            <a:r>
              <a:rPr b="1" dirty="0" sz="3200" lang="en-US"/>
              <a:t> </a:t>
            </a:r>
            <a:r>
              <a:rPr b="1" dirty="0" sz="3200" lang="en-US"/>
              <a:t>J</a:t>
            </a:r>
            <a:r>
              <a:rPr b="1" dirty="0" sz="3200" lang="en-US"/>
              <a:t>A</a:t>
            </a:r>
            <a:r>
              <a:rPr b="1" dirty="0" sz="3200" lang="en-US"/>
              <a:t>L</a:t>
            </a:r>
            <a:r>
              <a:rPr b="1" dirty="0" sz="3200" lang="en-US"/>
              <a:t>A</a:t>
            </a:r>
            <a:r>
              <a:rPr b="1" dirty="0" sz="3200" lang="en-US"/>
              <a:t>N</a:t>
            </a:r>
            <a:r>
              <a:rPr b="1" dirty="0" sz="3200" lang="en-US"/>
              <a:t>D</a:t>
            </a:r>
            <a:r>
              <a:rPr b="1" dirty="0" sz="3200" lang="en-US"/>
              <a:t>H</a:t>
            </a:r>
            <a:r>
              <a:rPr b="1" dirty="0" sz="3200" lang="en-US"/>
              <a:t>A</a:t>
            </a:r>
            <a:r>
              <a:rPr b="1" dirty="0" sz="3200" lang="en-US"/>
              <a:t>R</a:t>
            </a:r>
            <a:r>
              <a:rPr b="1" dirty="0" sz="3200" lang="en-US"/>
              <a:t>I</a:t>
            </a:r>
            <a:r>
              <a:rPr b="1" dirty="0" sz="3200" lang="en-US"/>
              <a:t> </a:t>
            </a:r>
            <a:r>
              <a:rPr b="1" dirty="0" sz="3200" lang="en-US"/>
              <a:t>M</a:t>
            </a:r>
            <a:r>
              <a:rPr b="1" dirty="0" sz="3200" lang="en-US"/>
              <a:t>.</a:t>
            </a:r>
            <a:r>
              <a:rPr b="1" dirty="0" sz="3200" lang="en-US"/>
              <a:t>V.</a:t>
            </a:r>
            <a:endParaRPr altLang="en-US" lang="zh-CN"/>
          </a:p>
          <a:p>
            <a:r>
              <a:rPr altLang="en-US" b="1" dirty="0" sz="3200" lang="en-US"/>
              <a:t>(</a:t>
            </a:r>
            <a:r>
              <a:rPr altLang="en-US" b="1" dirty="0" sz="3200" lang="en-US"/>
              <a:t>8</a:t>
            </a:r>
            <a:r>
              <a:rPr altLang="en-US" b="1" dirty="0" sz="3200" lang="en-US"/>
              <a:t>2</a:t>
            </a:r>
            <a:r>
              <a:rPr altLang="en-US" b="1" dirty="0" sz="3200" lang="en-US"/>
              <a:t>2</a:t>
            </a:r>
            <a:r>
              <a:rPr altLang="en-US" b="1" dirty="0" sz="3200" lang="en-US"/>
              <a:t>7</a:t>
            </a:r>
            <a:r>
              <a:rPr altLang="en-US" b="1" dirty="0" sz="3200" lang="en-US"/>
              <a:t>2</a:t>
            </a:r>
            <a:r>
              <a:rPr altLang="en-US" b="1" dirty="0" sz="3200" lang="en-US"/>
              <a:t>1</a:t>
            </a:r>
            <a:r>
              <a:rPr altLang="en-US" b="1" dirty="0" sz="3200" lang="en-US"/>
              <a:t>1</a:t>
            </a:r>
            <a:r>
              <a:rPr altLang="en-US" b="1" dirty="0" sz="3200" lang="en-US"/>
              <a:t>0</a:t>
            </a:r>
            <a:r>
              <a:rPr altLang="en-US" b="1" dirty="0" sz="3200" lang="en-US"/>
              <a:t>6</a:t>
            </a:r>
            <a:r>
              <a:rPr altLang="en-US" b="1" dirty="0" sz="3200" lang="en-US"/>
              <a:t>3</a:t>
            </a:r>
            <a:r>
              <a:rPr altLang="en-US" b="1" dirty="0" sz="3200" lang="en-US"/>
              <a:t>1</a:t>
            </a:r>
            <a:r>
              <a:rPr altLang="en-US" b="1" dirty="0" sz="3200" lang="en-US"/>
              <a:t>3</a:t>
            </a:r>
            <a:r>
              <a:rPr altLang="en-US" b="1" dirty="0" sz="3200" lang="en-US"/>
              <a:t>)</a:t>
            </a:r>
            <a:endParaRPr altLang="en-US" lang="zh-CN"/>
          </a:p>
        </p:txBody>
      </p:sp>
      <p:sp>
        <p:nvSpPr>
          <p:cNvPr id="1048586" name="TextBox 3"/>
          <p:cNvSpPr txBox="1"/>
          <p:nvPr/>
        </p:nvSpPr>
        <p:spPr>
          <a:xfrm>
            <a:off x="2988468" y="3463577"/>
            <a:ext cx="6215063" cy="510540"/>
          </a:xfrm>
          <a:prstGeom prst="rect"/>
          <a:noFill/>
        </p:spPr>
        <p:txBody>
          <a:bodyPr rtlCol="0" wrap="square">
            <a:spAutoFit/>
          </a:bodyPr>
          <a:p>
            <a:r>
              <a:rPr dirty="0" sz="2800" lang="en-IN"/>
              <a:t>IOT_Phase1 : Document submission</a:t>
            </a:r>
          </a:p>
        </p:txBody>
      </p:sp>
      <p:sp>
        <p:nvSpPr>
          <p:cNvPr id="1048587" name="TextBox 4"/>
          <p:cNvSpPr txBox="1"/>
          <p:nvPr/>
        </p:nvSpPr>
        <p:spPr>
          <a:xfrm>
            <a:off x="1753790" y="4262537"/>
            <a:ext cx="9394031" cy="574040"/>
          </a:xfrm>
          <a:prstGeom prst="rect"/>
          <a:noFill/>
        </p:spPr>
        <p:txBody>
          <a:bodyPr rtlCol="0" wrap="square">
            <a:spAutoFit/>
          </a:bodyPr>
          <a:p>
            <a:r>
              <a:rPr b="1" dirty="0" sz="3200" lang="en-IN"/>
              <a:t>PROBLEM TITLE </a:t>
            </a:r>
            <a:r>
              <a:rPr dirty="0" sz="3200" lang="en-IN"/>
              <a:t>: Traffic management system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sp>
        <p:nvSpPr>
          <p:cNvPr id="1048588" name="TextBox 1"/>
          <p:cNvSpPr txBox="1"/>
          <p:nvPr/>
        </p:nvSpPr>
        <p:spPr>
          <a:xfrm>
            <a:off x="528637" y="1659285"/>
            <a:ext cx="10765632" cy="3825240"/>
          </a:xfrm>
          <a:prstGeom prst="rect"/>
          <a:noFill/>
        </p:spPr>
        <p:txBody>
          <a:bodyPr rtlCol="0" wrap="square">
            <a:spAutoFit/>
          </a:bodyPr>
          <a:p>
            <a:r>
              <a:rPr b="1" dirty="0" sz="3600" lang="en-US">
                <a:effectLst/>
                <a:latin typeface="Arial Black" panose="020B0A04020102020204" pitchFamily="34" charset="0"/>
              </a:rPr>
              <a:t>Introduction</a:t>
            </a:r>
            <a:endParaRPr b="1" dirty="0" sz="3600" lang="en-US">
              <a:latin typeface="Arial Black" panose="020B0A04020102020204" pitchFamily="34" charset="0"/>
            </a:endParaRPr>
          </a:p>
          <a:p>
            <a:r>
              <a:rPr b="1" dirty="0" sz="3600" lang="en-US">
                <a:effectLst/>
                <a:latin typeface="Arial Black" panose="020B0A04020102020204" pitchFamily="34" charset="0"/>
              </a:rPr>
              <a:t>Project Definition</a:t>
            </a:r>
            <a:endParaRPr b="1" dirty="0" sz="3600" lang="en-US">
              <a:latin typeface="Arial Black" panose="020B0A04020102020204" pitchFamily="34" charset="0"/>
            </a:endParaRPr>
          </a:p>
          <a:p>
            <a:r>
              <a:rPr b="1" dirty="0" sz="3600" lang="en-US">
                <a:effectLst/>
                <a:latin typeface="Arial Black" panose="020B0A04020102020204" pitchFamily="34" charset="0"/>
              </a:rPr>
              <a:t>Design Thinking</a:t>
            </a:r>
            <a:endParaRPr b="1" dirty="0" sz="3600" lang="en-US">
              <a:latin typeface="Arial Black" panose="020B0A04020102020204" pitchFamily="34" charset="0"/>
            </a:endParaRPr>
          </a:p>
          <a:p>
            <a:r>
              <a:rPr b="1" dirty="0" sz="3600" lang="en-US">
                <a:effectLst/>
                <a:latin typeface="Arial Black" panose="020B0A04020102020204" pitchFamily="34" charset="0"/>
              </a:rPr>
              <a:t>Project Objectives</a:t>
            </a:r>
            <a:endParaRPr b="1" dirty="0" sz="3600" lang="en-US">
              <a:latin typeface="Arial Black" panose="020B0A04020102020204" pitchFamily="34" charset="0"/>
            </a:endParaRPr>
          </a:p>
          <a:p>
            <a:r>
              <a:rPr b="1" dirty="0" sz="3600" lang="en-US">
                <a:effectLst/>
                <a:latin typeface="Arial Black" panose="020B0A04020102020204" pitchFamily="34" charset="0"/>
              </a:rPr>
              <a:t>IoT Sensor Design</a:t>
            </a:r>
            <a:endParaRPr b="1" dirty="0" sz="3600" lang="en-US">
              <a:latin typeface="Arial Black" panose="020B0A04020102020204" pitchFamily="34" charset="0"/>
            </a:endParaRPr>
          </a:p>
          <a:p>
            <a:r>
              <a:rPr b="1" dirty="0" sz="3600" lang="en-US">
                <a:effectLst/>
                <a:latin typeface="Arial Black" panose="020B0A04020102020204" pitchFamily="34" charset="0"/>
              </a:rPr>
              <a:t>Real-Time Transit Information Platform</a:t>
            </a:r>
            <a:endParaRPr b="1" dirty="0" sz="3600" lang="en-US">
              <a:latin typeface="Arial Black" panose="020B0A04020102020204" pitchFamily="34" charset="0"/>
            </a:endParaRPr>
          </a:p>
          <a:p>
            <a:endParaRPr b="1" dirty="0" sz="3600" lang="en-IN">
              <a:latin typeface="Arial Black" panose="020B0A040201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sp>
        <p:nvSpPr>
          <p:cNvPr id="1048594" name="TextBox 4"/>
          <p:cNvSpPr txBox="1"/>
          <p:nvPr/>
        </p:nvSpPr>
        <p:spPr>
          <a:xfrm>
            <a:off x="164306" y="150019"/>
            <a:ext cx="5072063" cy="7203439"/>
          </a:xfrm>
          <a:prstGeom prst="rect"/>
          <a:noFill/>
        </p:spPr>
        <p:txBody>
          <a:bodyPr rtlCol="0" wrap="square">
            <a:spAutoFit/>
          </a:bodyPr>
          <a:p>
            <a:r>
              <a:rPr b="1" dirty="0" sz="2400" lang="en-US">
                <a:effectLst/>
              </a:rPr>
              <a:t>Introduction</a:t>
            </a:r>
            <a:endParaRPr b="1" dirty="0" sz="2400" lang="en-US"/>
          </a:p>
          <a:p>
            <a:r>
              <a:rPr dirty="0" sz="2400" lang="en-US">
                <a:effectLst/>
              </a:rPr>
              <a:t>                Welcome to our presentation on the innovative use of IoT devices and data analytics to monitor traffic flow and congestion in real-time. Our project aims to address the increasing problem of traffic congestion in urban areas by leveraging cutting-edge technology.</a:t>
            </a:r>
            <a:endParaRPr dirty="0" sz="2400" lang="en-US"/>
          </a:p>
          <a:p>
            <a:r>
              <a:rPr dirty="0" sz="2400" lang="en-US">
                <a:effectLst/>
              </a:rPr>
              <a:t>By using IoT sensors to collect real-time data on traffic patterns and applying advanced data analytics techniques, we can provide commuters with up-to-date information on traffic conditions. This will enable them to make informed decisions about their travel routes and ultimately reduce congestion on the roads.</a:t>
            </a:r>
            <a:endParaRPr dirty="0" sz="2400" lang="en-US"/>
          </a:p>
          <a:p>
            <a:endParaRPr dirty="0" sz="2400" lang="en-IN"/>
          </a:p>
        </p:txBody>
      </p:sp>
      <p:pic>
        <p:nvPicPr>
          <p:cNvPr id="2097152" name="Picture 8"/>
          <p:cNvPicPr>
            <a:picLocks noChangeAspect="1"/>
          </p:cNvPicPr>
          <p:nvPr/>
        </p:nvPicPr>
        <p:blipFill>
          <a:blip xmlns:r="http://schemas.openxmlformats.org/officeDocument/2006/relationships" r:embed="rId1"/>
          <a:stretch>
            <a:fillRect/>
          </a:stretch>
        </p:blipFill>
        <p:spPr>
          <a:xfrm>
            <a:off x="5645945" y="0"/>
            <a:ext cx="6858000" cy="6858000"/>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7" name=""/>
        <p:cNvGrpSpPr/>
        <p:nvPr/>
      </p:nvGrpSpPr>
      <p:grpSpPr>
        <a:xfrm>
          <a:off x="0" y="0"/>
          <a:ext cx="0" cy="0"/>
          <a:chOff x="0" y="0"/>
          <a:chExt cx="0" cy="0"/>
        </a:xfrm>
      </p:grpSpPr>
      <p:sp>
        <p:nvSpPr>
          <p:cNvPr id="1048595" name="TextBox 1"/>
          <p:cNvSpPr txBox="1"/>
          <p:nvPr/>
        </p:nvSpPr>
        <p:spPr>
          <a:xfrm>
            <a:off x="392906" y="378619"/>
            <a:ext cx="5893594" cy="6543039"/>
          </a:xfrm>
          <a:prstGeom prst="rect"/>
          <a:noFill/>
        </p:spPr>
        <p:txBody>
          <a:bodyPr rtlCol="0" wrap="square">
            <a:spAutoFit/>
          </a:bodyPr>
          <a:p>
            <a:r>
              <a:rPr b="1" dirty="0" sz="2400" lang="en-US">
                <a:effectLst/>
              </a:rPr>
              <a:t>Project Definition</a:t>
            </a:r>
            <a:endParaRPr b="1" dirty="0" sz="2400" lang="en-US"/>
          </a:p>
          <a:p>
            <a:r>
              <a:rPr dirty="0" sz="2000" lang="en-US">
                <a:effectLst/>
              </a:rPr>
              <a:t>       The project aims to use IoT devices and data analytics to monitor traffic flow and congestion in real-time. To achieve this, the project has been divided into different components that include defining objectives, designing the IoT traffic monitoring system, developing the traffic information platform, and integrating them using IoT technology and Python.</a:t>
            </a:r>
            <a:endParaRPr dirty="0" sz="2000" lang="en-US"/>
          </a:p>
          <a:p>
            <a:r>
              <a:rPr dirty="0" sz="2000" lang="en-US">
                <a:effectLst/>
              </a:rPr>
              <a:t>In defining objectives, the team identified key goals such as real-time traffic monitoring, congestion detection, route optimization, and improved commuting experience. The next step was designing the IoT sensor network that will be deployed to monitor traffic flow and congestion. The sensors will collect data on traffic volume, speed, and other relevant parameters. Finally, the traffic information platform will be developed to display this data in real-time to the public through web-based platforms and mobile apps.</a:t>
            </a:r>
            <a:endParaRPr dirty="0" sz="2000" lang="en-US"/>
          </a:p>
          <a:p>
            <a:endParaRPr dirty="0" sz="2000" lang="en-IN"/>
          </a:p>
        </p:txBody>
      </p:sp>
      <p:pic>
        <p:nvPicPr>
          <p:cNvPr id="2097153" name="Picture 3"/>
          <p:cNvPicPr>
            <a:picLocks noChangeAspect="1"/>
          </p:cNvPicPr>
          <p:nvPr/>
        </p:nvPicPr>
        <p:blipFill>
          <a:blip xmlns:r="http://schemas.openxmlformats.org/officeDocument/2006/relationships" r:embed="rId1"/>
          <a:stretch>
            <a:fillRect/>
          </a:stretch>
        </p:blipFill>
        <p:spPr>
          <a:xfrm>
            <a:off x="6286500" y="-64294"/>
            <a:ext cx="6858000" cy="6972300"/>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8" name=""/>
        <p:cNvGrpSpPr/>
        <p:nvPr/>
      </p:nvGrpSpPr>
      <p:grpSpPr>
        <a:xfrm>
          <a:off x="0" y="0"/>
          <a:ext cx="0" cy="0"/>
          <a:chOff x="0" y="0"/>
          <a:chExt cx="0" cy="0"/>
        </a:xfrm>
      </p:grpSpPr>
      <p:sp>
        <p:nvSpPr>
          <p:cNvPr id="1048596" name="TextBox 1"/>
          <p:cNvSpPr txBox="1"/>
          <p:nvPr/>
        </p:nvSpPr>
        <p:spPr>
          <a:xfrm>
            <a:off x="378619" y="117693"/>
            <a:ext cx="4955381" cy="7381239"/>
          </a:xfrm>
          <a:prstGeom prst="rect"/>
          <a:noFill/>
        </p:spPr>
        <p:txBody>
          <a:bodyPr rtlCol="0" wrap="square">
            <a:spAutoFit/>
          </a:bodyPr>
          <a:p>
            <a:r>
              <a:rPr b="1" dirty="0" sz="2400" lang="en-US">
                <a:effectLst/>
              </a:rPr>
              <a:t>Project Objectives</a:t>
            </a:r>
            <a:endParaRPr b="1" dirty="0" sz="2400" lang="en-US"/>
          </a:p>
          <a:p>
            <a:r>
              <a:rPr dirty="0" lang="en-US">
                <a:effectLst/>
              </a:rPr>
              <a:t>                   Real-time traffic monitoring: The project aims to monitor traffic flow and congestion in real-time using IoT devices and data analytics. This will enable authorities to identify and respond to traffic issues quickly, reducing congestion and improving commuting times.</a:t>
            </a:r>
            <a:endParaRPr dirty="0" lang="en-US"/>
          </a:p>
          <a:p>
            <a:r>
              <a:rPr dirty="0" lang="en-US">
                <a:effectLst/>
              </a:rPr>
              <a:t>Congestion detection: By analyzing traffic patterns and identifying congestion hotspots, the project aims to reduce congestion and improve traffic flow on roads. This will lead to a more efficient transportation system and improved commuting experience for the public.</a:t>
            </a:r>
            <a:endParaRPr dirty="0" lang="en-US"/>
          </a:p>
          <a:p>
            <a:r>
              <a:rPr dirty="0" lang="en-US">
                <a:effectLst/>
              </a:rPr>
              <a:t>Route optimization: Through real-time traffic monitoring and congestion detection, the project aims to optimize routes for drivers and public transit systems. This will reduce travel time and improve overall transportation efficiency.</a:t>
            </a:r>
            <a:endParaRPr dirty="0" lang="en-US"/>
          </a:p>
          <a:p>
            <a:r>
              <a:rPr dirty="0" lang="en-US">
                <a:effectLst/>
              </a:rPr>
              <a:t>Improved commuting experience: By reducing congestion and optimizing routes, the project aims to provide a better commuting experience for the public. This includes reducing travel time, improving safety, and making transportation more accessible and convenient.</a:t>
            </a:r>
            <a:endParaRPr dirty="0" lang="en-US"/>
          </a:p>
          <a:p>
            <a:endParaRPr dirty="0" lang="en-IN"/>
          </a:p>
        </p:txBody>
      </p:sp>
      <p:pic>
        <p:nvPicPr>
          <p:cNvPr id="2097154" name="Picture 3"/>
          <p:cNvPicPr>
            <a:picLocks noChangeAspect="1"/>
          </p:cNvPicPr>
          <p:nvPr/>
        </p:nvPicPr>
        <p:blipFill>
          <a:blip xmlns:r="http://schemas.openxmlformats.org/officeDocument/2006/relationships" r:embed="rId1"/>
          <a:stretch>
            <a:fillRect/>
          </a:stretch>
        </p:blipFill>
        <p:spPr>
          <a:xfrm>
            <a:off x="5334000" y="0"/>
            <a:ext cx="6858000" cy="6858000"/>
          </a:xfrm>
          <a:prstGeom prst="rec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9" name=""/>
        <p:cNvGrpSpPr/>
        <p:nvPr/>
      </p:nvGrpSpPr>
      <p:grpSpPr>
        <a:xfrm>
          <a:off x="0" y="0"/>
          <a:ext cx="0" cy="0"/>
          <a:chOff x="0" y="0"/>
          <a:chExt cx="0" cy="0"/>
        </a:xfrm>
      </p:grpSpPr>
      <p:sp>
        <p:nvSpPr>
          <p:cNvPr id="1048597" name="TextBox 1"/>
          <p:cNvSpPr txBox="1"/>
          <p:nvPr/>
        </p:nvSpPr>
        <p:spPr>
          <a:xfrm>
            <a:off x="307182" y="64294"/>
            <a:ext cx="5414962" cy="7330439"/>
          </a:xfrm>
          <a:prstGeom prst="rect"/>
          <a:noFill/>
        </p:spPr>
        <p:txBody>
          <a:bodyPr rtlCol="0" wrap="square">
            <a:spAutoFit/>
          </a:bodyPr>
          <a:p>
            <a:r>
              <a:rPr b="1" dirty="0" sz="2000" lang="en-US">
                <a:effectLst/>
              </a:rPr>
              <a:t>Design Thinking</a:t>
            </a:r>
            <a:endParaRPr b="1" dirty="0" sz="2000" lang="en-US"/>
          </a:p>
          <a:p>
            <a:r>
              <a:rPr dirty="0" lang="en-US">
                <a:effectLst/>
              </a:rPr>
              <a:t>              The design thinking process for this project involved a comprehensive approach to problem-solving. The first step was to define the project objectives, which included real-time traffic monitoring, congestion detection, route optimization, and improved commuting experience. Once the objectives were defined, the team began planning the IoT sensor design. This involved determining the best locations for sensors to be deployed to monitor traffic flow and congestion. The team also had to consider the type of sensors that would be used and how they would be integrated into the overall system.</a:t>
            </a:r>
            <a:endParaRPr dirty="0" lang="en-US"/>
          </a:p>
          <a:p>
            <a:r>
              <a:rPr dirty="0" lang="en-US">
                <a:effectLst/>
              </a:rPr>
              <a:t>The next step in the design thinking process was to plan the real-time transit information platform. The team designed a web-based platform and mobile apps that would display real-time traffic information to the public. This involved creating a user-friendly interface that would allow users to easily access the information they needed. Finally, the team developed an integration approach that would bring all the components together using IoT technology and Python. This involved developing protocols for data transfer and analysis, as well as creating algorithms for route optimization.</a:t>
            </a:r>
            <a:endParaRPr dirty="0" lang="en-US"/>
          </a:p>
          <a:p>
            <a:endParaRPr dirty="0" lang="en-IN"/>
          </a:p>
        </p:txBody>
      </p:sp>
      <p:pic>
        <p:nvPicPr>
          <p:cNvPr id="2097155" name="Picture 3"/>
          <p:cNvPicPr>
            <a:picLocks noChangeAspect="1"/>
          </p:cNvPicPr>
          <p:nvPr/>
        </p:nvPicPr>
        <p:blipFill>
          <a:blip xmlns:r="http://schemas.openxmlformats.org/officeDocument/2006/relationships" r:embed="rId1"/>
          <a:stretch>
            <a:fillRect/>
          </a:stretch>
        </p:blipFill>
        <p:spPr>
          <a:xfrm>
            <a:off x="5722144" y="0"/>
            <a:ext cx="6469856" cy="6858000"/>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598" name="TextBox 1"/>
          <p:cNvSpPr txBox="1"/>
          <p:nvPr/>
        </p:nvSpPr>
        <p:spPr>
          <a:xfrm>
            <a:off x="128588" y="114300"/>
            <a:ext cx="4750593" cy="6217087"/>
          </a:xfrm>
          <a:prstGeom prst="rect"/>
          <a:noFill/>
        </p:spPr>
        <p:txBody>
          <a:bodyPr rtlCol="0" wrap="square">
            <a:spAutoFit/>
          </a:bodyPr>
          <a:p>
            <a:r>
              <a:rPr b="1" dirty="0" sz="2000" lang="en-US">
                <a:effectLst/>
              </a:rPr>
              <a:t>IoT Sensor Design</a:t>
            </a:r>
            <a:endParaRPr b="1" dirty="0" sz="2000" lang="en-US"/>
          </a:p>
          <a:p>
            <a:r>
              <a:rPr dirty="0" lang="en-US">
                <a:effectLst/>
              </a:rPr>
              <a:t>      The IoT sensor design is a crucial component of our project as it enables us to collect real-time data on traffic flow and congestion. The sensors will be deployed at strategic locations such as major intersections and highways to capture data on vehicle speed, volume, and density. The sensors will use a combination of technologies such as radar, cameras, and infrared to capture accurate data in all weather conditions.</a:t>
            </a:r>
          </a:p>
          <a:p>
            <a:endParaRPr dirty="0" lang="en-US"/>
          </a:p>
          <a:p>
            <a:r>
              <a:rPr dirty="0" lang="en-US">
                <a:effectLst/>
              </a:rPr>
              <a:t>To ensure optimal coverage, we have developed a deployment plan that takes into account factors such as road layout, traffic patterns, and potential obstacles. The sensors will be mounted on poles or other structures at a height that provides a clear view of the road. The data collected by the sensors will be transmitted wirelessly to our central database where it will be analyzed in real-time to provide insights into traffic flow and congestion.</a:t>
            </a:r>
            <a:endParaRPr dirty="0" lang="en-US"/>
          </a:p>
          <a:p>
            <a:endParaRPr dirty="0" lang="en-IN"/>
          </a:p>
        </p:txBody>
      </p:sp>
      <p:pic>
        <p:nvPicPr>
          <p:cNvPr id="2097156" name="Picture 3"/>
          <p:cNvPicPr>
            <a:picLocks noChangeAspect="1"/>
          </p:cNvPicPr>
          <p:nvPr/>
        </p:nvPicPr>
        <p:blipFill>
          <a:blip xmlns:r="http://schemas.openxmlformats.org/officeDocument/2006/relationships" r:embed="rId1"/>
          <a:stretch>
            <a:fillRect/>
          </a:stretch>
        </p:blipFill>
        <p:spPr>
          <a:xfrm>
            <a:off x="5095874" y="0"/>
            <a:ext cx="7096125" cy="6858000"/>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1" name=""/>
        <p:cNvGrpSpPr/>
        <p:nvPr/>
      </p:nvGrpSpPr>
      <p:grpSpPr>
        <a:xfrm>
          <a:off x="0" y="0"/>
          <a:ext cx="0" cy="0"/>
          <a:chOff x="0" y="0"/>
          <a:chExt cx="0" cy="0"/>
        </a:xfrm>
      </p:grpSpPr>
      <p:sp>
        <p:nvSpPr>
          <p:cNvPr id="1048599" name="TextBox 1"/>
          <p:cNvSpPr txBox="1"/>
          <p:nvPr/>
        </p:nvSpPr>
        <p:spPr>
          <a:xfrm>
            <a:off x="242889" y="135732"/>
            <a:ext cx="4986336" cy="6955750"/>
          </a:xfrm>
          <a:prstGeom prst="rect"/>
          <a:noFill/>
        </p:spPr>
        <p:txBody>
          <a:bodyPr rtlCol="0" wrap="square">
            <a:spAutoFit/>
          </a:bodyPr>
          <a:p>
            <a:r>
              <a:rPr b="1" dirty="0" sz="2400" lang="en-US">
                <a:effectLst/>
              </a:rPr>
              <a:t>Real-Time Transit Information Platform</a:t>
            </a:r>
            <a:endParaRPr b="1" dirty="0" sz="2400" lang="en-US"/>
          </a:p>
          <a:p>
            <a:r>
              <a:rPr dirty="0" sz="2000" lang="en-US">
                <a:effectLst/>
              </a:rPr>
              <a:t>              The real-time transit information platform is a web-based application and mobile app that provides commuters with up-to-date information on traffic flow and congestion in their area. The platform is designed to be user-friendly and intuitive, with a clean and modern interface that allows users to quickly access the information they need.</a:t>
            </a:r>
            <a:endParaRPr dirty="0" sz="2000" lang="en-US"/>
          </a:p>
          <a:p>
            <a:r>
              <a:rPr dirty="0" sz="2000" lang="en-US">
                <a:effectLst/>
              </a:rPr>
              <a:t>The platform uses data collected from IoT sensors deployed throughout the city to provide real-time updates on traffic conditions. Commuters can use the platform to view current traffic flow, congestion levels, and estimated travel times for different routes. The platform also includes features such as route optimization, which suggests alternative routes based on traffic conditions, and alerts for accidents or road closures.</a:t>
            </a:r>
            <a:endParaRPr dirty="0" sz="2000" lang="en-US"/>
          </a:p>
          <a:p>
            <a:endParaRPr dirty="0" lang="en-IN"/>
          </a:p>
        </p:txBody>
      </p:sp>
      <p:pic>
        <p:nvPicPr>
          <p:cNvPr id="2097157" name="Picture 3"/>
          <p:cNvPicPr>
            <a:picLocks noChangeAspect="1"/>
          </p:cNvPicPr>
          <p:nvPr/>
        </p:nvPicPr>
        <p:blipFill>
          <a:blip xmlns:r="http://schemas.openxmlformats.org/officeDocument/2006/relationships" r:embed="rId1"/>
          <a:stretch>
            <a:fillRect/>
          </a:stretch>
        </p:blipFill>
        <p:spPr>
          <a:xfrm>
            <a:off x="5334000" y="0"/>
            <a:ext cx="6858000" cy="6858000"/>
          </a:xfrm>
          <a:prstGeom prst="rect"/>
        </p:spPr>
      </p:pic>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Prasanna M L</dc:creator>
  <cp:lastModifiedBy>Prasanna M L</cp:lastModifiedBy>
  <dcterms:created xsi:type="dcterms:W3CDTF">2023-09-28T07:26:46Z</dcterms:created>
  <dcterms:modified xsi:type="dcterms:W3CDTF">2023-09-29T10:14:28Z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875ae3185a7c420384678531029de5ac</vt:lpwstr>
  </property>
</Properties>
</file>